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</p:sldIdLst>
  <p:sldSz cx="7777163" cy="5003800"/>
  <p:notesSz cx="7010400" cy="9296400"/>
  <p:defaultTextStyle>
    <a:defPPr>
      <a:defRPr lang="es-MX"/>
    </a:defPPr>
    <a:lvl1pPr marL="0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7858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55716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83574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11432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39291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67149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95007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622865" algn="l" defTabSz="6557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90">
          <p15:clr>
            <a:srgbClr val="A4A3A4"/>
          </p15:clr>
        </p15:guide>
        <p15:guide id="3" orient="horz" pos="452">
          <p15:clr>
            <a:srgbClr val="A4A3A4"/>
          </p15:clr>
        </p15:guide>
        <p15:guide id="4" pos="631">
          <p15:clr>
            <a:srgbClr val="A4A3A4"/>
          </p15:clr>
        </p15:guide>
        <p15:guide id="5" pos="4700">
          <p15:clr>
            <a:srgbClr val="A4A3A4"/>
          </p15:clr>
        </p15:guide>
        <p15:guide id="6" pos="2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8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54" y="84"/>
      </p:cViewPr>
      <p:guideLst>
        <p:guide orient="horz" pos="1620"/>
        <p:guide orient="horz" pos="2790"/>
        <p:guide orient="horz" pos="452"/>
        <p:guide pos="631"/>
        <p:guide pos="4700"/>
        <p:guide pos="26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E43C-7475-44AD-B472-2CA2974E40A0}" type="datetimeFigureOut">
              <a:rPr lang="es-MX" smtClean="0"/>
              <a:t>06/12/2013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A2583-20B8-4C98-98DD-B8F174526F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287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rectángulo"/>
          <p:cNvSpPr/>
          <p:nvPr userDrawn="1"/>
        </p:nvSpPr>
        <p:spPr>
          <a:xfrm rot="5400000">
            <a:off x="3368937" y="4499047"/>
            <a:ext cx="316632" cy="43752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05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540" b="85169"/>
          <a:stretch/>
        </p:blipFill>
        <p:spPr bwMode="auto">
          <a:xfrm>
            <a:off x="219952" y="4527550"/>
            <a:ext cx="73096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 userDrawn="1"/>
        </p:nvSpPr>
        <p:spPr>
          <a:xfrm rot="5400000">
            <a:off x="5899208" y="-1199751"/>
            <a:ext cx="277819" cy="3478093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 rot="5400000" flipV="1">
            <a:off x="-198634" y="4630934"/>
            <a:ext cx="582195" cy="19762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9" name="8 Triángulo rectángulo"/>
          <p:cNvSpPr/>
          <p:nvPr userDrawn="1"/>
        </p:nvSpPr>
        <p:spPr>
          <a:xfrm rot="5400000">
            <a:off x="4347231" y="336618"/>
            <a:ext cx="316632" cy="43752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5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65571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894" indent="-245894" algn="l" defTabSz="65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69" indent="-204911" algn="l" defTabSz="655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9645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503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5362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3220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078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8936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6794" indent="-163929" algn="l" defTabSz="655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7858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5716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3574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1432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9291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7149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95007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22865" algn="l" defTabSz="6557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7777163" cy="500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 dirty="0"/>
          </a:p>
        </p:txBody>
      </p:sp>
      <p:pic>
        <p:nvPicPr>
          <p:cNvPr id="1027" name="Picture 3" descr="C:\Users\JULIAN\Desktop\CUMEX diciembre 2013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t="17183" r="8293" b="14853"/>
          <a:stretch/>
        </p:blipFill>
        <p:spPr bwMode="auto">
          <a:xfrm>
            <a:off x="2111269" y="3864850"/>
            <a:ext cx="5068041" cy="8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346013" y="2569351"/>
            <a:ext cx="2380355" cy="34834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700" b="1" dirty="0">
                <a:ln w="50800"/>
                <a:solidFill>
                  <a:srgbClr val="003300"/>
                </a:solidFill>
                <a:latin typeface="Arial Narrow" pitchFamily="34" charset="0"/>
              </a:rPr>
              <a:t>informe de actividades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880166" y="2823701"/>
            <a:ext cx="832508" cy="34834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600" b="1" dirty="0">
                <a:ln w="50800"/>
                <a:solidFill>
                  <a:srgbClr val="003300"/>
                </a:solidFill>
                <a:latin typeface="Arial Narrow" pitchFamily="34" charset="0"/>
              </a:rPr>
              <a:t>2013</a:t>
            </a:r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1496932" cy="50038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5" name="4 Triángulo rectángulo"/>
          <p:cNvSpPr/>
          <p:nvPr/>
        </p:nvSpPr>
        <p:spPr>
          <a:xfrm rot="10800000">
            <a:off x="0" y="0"/>
            <a:ext cx="1629313" cy="16155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pic>
        <p:nvPicPr>
          <p:cNvPr id="1026" name="Picture 2" descr="C:\Users\JULIAN\Documents\RESPALDOS, DSU, SGA\DSU\Documentos DSU\CUMEX\CUMEX2\Captu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7" y="1645921"/>
            <a:ext cx="2200275" cy="91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3735704" y="2587617"/>
            <a:ext cx="1911894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418031" y="3255081"/>
            <a:ext cx="1768156" cy="189323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r"/>
            <a:r>
              <a:rPr lang="es-MX" sz="800" b="1" dirty="0">
                <a:latin typeface="Calibri Light" panose="020F0302020204030204" pitchFamily="34" charset="0"/>
              </a:rPr>
              <a:t>Dr. Heriberto Grijalva </a:t>
            </a:r>
            <a:r>
              <a:rPr lang="es-MX" sz="800" b="1" dirty="0" smtClean="0">
                <a:latin typeface="Calibri Light" panose="020F0302020204030204" pitchFamily="34" charset="0"/>
              </a:rPr>
              <a:t>Monteverde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374073" y="3538254"/>
            <a:ext cx="2332903" cy="14315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r">
              <a:spcAft>
                <a:spcPts val="430"/>
              </a:spcAft>
            </a:pPr>
            <a:r>
              <a:rPr lang="es-MX" sz="500" dirty="0">
                <a:solidFill>
                  <a:srgbClr val="003300"/>
                </a:solidFill>
                <a:latin typeface="Calibri Light" panose="020F0302020204030204" pitchFamily="34" charset="0"/>
              </a:rPr>
              <a:t>Mazatlán, Sinaloa, 6 de diciembre de 2013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51072" y="3346603"/>
            <a:ext cx="56457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MX" sz="700" b="1" dirty="0">
                <a:solidFill>
                  <a:prstClr val="black"/>
                </a:solidFill>
                <a:latin typeface="Calibri Light" panose="020F0302020204030204" pitchFamily="34" charset="0"/>
              </a:rPr>
              <a:t>Presidente</a:t>
            </a:r>
          </a:p>
        </p:txBody>
      </p:sp>
    </p:spTree>
    <p:extLst>
      <p:ext uri="{BB962C8B-B14F-4D97-AF65-F5344CB8AC3E}">
        <p14:creationId xmlns:p14="http://schemas.microsoft.com/office/powerpoint/2010/main" val="6221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1642" y="1568600"/>
            <a:ext cx="6459608" cy="2425833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Principales productos del </a:t>
            </a:r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programa: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Manuscrito del libro “Legislación Veterinaria”.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Bases para la formación de la red de ingeniería del transporte y seguridad vial.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Revista PSICUMEX con  ISSN. </a:t>
            </a:r>
          </a:p>
          <a:p>
            <a:pPr marL="259554" indent="-259554"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Libros: </a:t>
            </a:r>
          </a:p>
          <a:p>
            <a:pPr indent="259554"/>
            <a:r>
              <a:rPr lang="es-MX" sz="1400" dirty="0">
                <a:latin typeface="Calibri Light" panose="020F0302020204030204" pitchFamily="34" charset="0"/>
              </a:rPr>
              <a:t>“Riesgo cardiovascular. Concepto y estratificación”, </a:t>
            </a:r>
          </a:p>
          <a:p>
            <a:pPr marL="259554" indent="-259554"/>
            <a:r>
              <a:rPr lang="es-MX" sz="1400" dirty="0">
                <a:latin typeface="Calibri Light" panose="020F0302020204030204" pitchFamily="34" charset="0"/>
              </a:rPr>
              <a:t>	“Visión integral de la sustentabilidad y la responsabilidad social”, </a:t>
            </a:r>
          </a:p>
          <a:p>
            <a:pPr marL="259554" indent="-259554"/>
            <a:r>
              <a:rPr lang="es-MX" sz="1400" dirty="0">
                <a:latin typeface="Calibri Light" panose="020F0302020204030204" pitchFamily="34" charset="0"/>
              </a:rPr>
              <a:t>	“Análisis y aplicación de las normas de información financiera. Un enfoque nacional e internacional”, </a:t>
            </a:r>
          </a:p>
          <a:p>
            <a:pPr marL="259554" indent="-259554"/>
            <a:r>
              <a:rPr lang="es-MX" sz="1400" dirty="0">
                <a:latin typeface="Calibri Light" panose="020F0302020204030204" pitchFamily="34" charset="0"/>
              </a:rPr>
              <a:t>	“Psicología educativa: Reflexión, práctica e intervención”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36164" y="357003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Programa de cátedras nacionales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9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5329" y="1121579"/>
            <a:ext cx="6455921" cy="317475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Acuerdo entre IES del Consorcio, 2009.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Febrero </a:t>
            </a:r>
            <a:r>
              <a:rPr lang="es-MX" sz="1400" dirty="0">
                <a:latin typeface="Calibri Light" panose="020F0302020204030204" pitchFamily="34" charset="0"/>
              </a:rPr>
              <a:t>de 2012: inició con sedes académicas itinerantes. Actualmente esa generación cuenta con 24 alumnos que se encuentran cursando el cuarto periodo o semestre.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En la convocatoria 2013-1, se aceptaron a 6 nuevos estudiantes y 4 más solicitaron ingreso extemporáneo.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Reuniones de trabajo del Coordinador y el grupo de coordinadores en las sedes académicas, para la firma de un convenio de colaboración para el registro del ejercicio profesional del egresado; y acuerdo específico, para poder realizar el pago a cada uno de los instructores.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23317"/>
              </p:ext>
            </p:extLst>
          </p:nvPr>
        </p:nvGraphicFramePr>
        <p:xfrm>
          <a:off x="2222545" y="2547840"/>
          <a:ext cx="4027214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455"/>
                <a:gridCol w="1677759"/>
              </a:tblGrid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Institución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Número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estudiantes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Universidad Autónoma de Nuevo León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Universidad de Sonora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Universidad Autónoma de Chiapas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 (expedientes en revisión)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769122" y="451733"/>
            <a:ext cx="4008041" cy="209265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1147"/>
              </a:lnSpc>
            </a:pPr>
            <a:r>
              <a:rPr lang="es-MX" sz="11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Doctorado </a:t>
            </a:r>
            <a:r>
              <a:rPr lang="es-MX" sz="11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inter-institucional de </a:t>
            </a:r>
            <a:r>
              <a:rPr lang="es-MX" sz="11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Ingeniería Civil (DIIC)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10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001642" y="1648865"/>
            <a:ext cx="6459608" cy="712543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latin typeface="Calibri Light" panose="020F0302020204030204" pitchFamily="34" charset="0"/>
              </a:rPr>
              <a:t>NAFSA  2013</a:t>
            </a:r>
            <a:r>
              <a:rPr lang="es-ES" sz="1400" dirty="0">
                <a:latin typeface="Calibri Light" panose="020F0302020204030204" pitchFamily="34" charset="0"/>
              </a:rPr>
              <a:t>, 25 a 31 de mayo, </a:t>
            </a:r>
            <a:r>
              <a:rPr lang="es-MX" sz="1400" dirty="0">
                <a:latin typeface="Calibri Light" panose="020F0302020204030204" pitchFamily="34" charset="0"/>
              </a:rPr>
              <a:t>San Louis Mo. U.S.A. Se colocó un </a:t>
            </a:r>
            <a:r>
              <a:rPr lang="es-MX" sz="1400" dirty="0" smtClean="0">
                <a:latin typeface="Calibri Light" panose="020F0302020204030204" pitchFamily="34" charset="0"/>
              </a:rPr>
              <a:t>stand para la difusión de las actividades y programas de calidad de las instituciones del Consorcio. Ampliar opciones de intercambio y movilidad.</a:t>
            </a:r>
            <a:endParaRPr lang="es-MX" sz="1400" dirty="0">
              <a:latin typeface="Calibri Light" panose="020F03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01" y="2238266"/>
            <a:ext cx="2556327" cy="159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86" y="2672153"/>
            <a:ext cx="1847098" cy="115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36164" y="356893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Participación en eventos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69545" y="3898430"/>
            <a:ext cx="3473177" cy="158545"/>
          </a:xfrm>
          <a:prstGeom prst="rect">
            <a:avLst/>
          </a:prstGeom>
        </p:spPr>
        <p:txBody>
          <a:bodyPr wrap="square" lIns="65572" tIns="32786" rIns="65572" bIns="32786">
            <a:spAutoFit/>
          </a:bodyPr>
          <a:lstStyle/>
          <a:p>
            <a:pPr algn="r"/>
            <a:r>
              <a:rPr lang="es-MX" sz="600" dirty="0">
                <a:latin typeface="Calibri Light" panose="020F0302020204030204" pitchFamily="34" charset="0"/>
              </a:rPr>
              <a:t>Inauguración de la feria NAFSA, mayo 2013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342107" y="3929569"/>
            <a:ext cx="98321" cy="8835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11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12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93219" y="1600913"/>
            <a:ext cx="2661540" cy="2107797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ES" sz="1400" b="1" dirty="0">
                <a:latin typeface="Calibri Light" panose="020F0302020204030204" pitchFamily="34" charset="0"/>
              </a:rPr>
              <a:t>Misión de Rectores de Universidades Mexicanas a Francia</a:t>
            </a:r>
            <a:r>
              <a:rPr lang="es-ES" sz="1400" dirty="0">
                <a:latin typeface="Calibri Light" panose="020F0302020204030204" pitchFamily="34" charset="0"/>
              </a:rPr>
              <a:t>, 30 de septiembre al 4 de octubre de 2013</a:t>
            </a:r>
            <a:r>
              <a:rPr lang="es-ES" sz="1400" dirty="0" smtClean="0">
                <a:latin typeface="Calibri Light" panose="020F0302020204030204" pitchFamily="34" charset="0"/>
              </a:rPr>
              <a:t>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Calibri Light" panose="020F0302020204030204" pitchFamily="34" charset="0"/>
              </a:rPr>
              <a:t>Visita a varias instituciones de educación superior de Francia.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Calibri Light" panose="020F0302020204030204" pitchFamily="34" charset="0"/>
              </a:rPr>
              <a:t>Posibilidades de ampliar opciones de intercambio y movilidad.</a:t>
            </a:r>
            <a:endParaRPr lang="es-MX" sz="1400" dirty="0">
              <a:latin typeface="Calibri Light" panose="020F03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05" y="1668780"/>
            <a:ext cx="2521801" cy="174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036164" y="362724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Participación en eventos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50769" y="3486279"/>
            <a:ext cx="2581286" cy="158545"/>
          </a:xfrm>
          <a:prstGeom prst="rect">
            <a:avLst/>
          </a:prstGeom>
        </p:spPr>
        <p:txBody>
          <a:bodyPr wrap="square" lIns="65572" tIns="32786" rIns="65572" bIns="32786">
            <a:spAutoFit/>
          </a:bodyPr>
          <a:lstStyle/>
          <a:p>
            <a:pPr algn="r"/>
            <a:r>
              <a:rPr lang="es-MX" sz="600" dirty="0">
                <a:latin typeface="Calibri Light" panose="020F0302020204030204" pitchFamily="34" charset="0"/>
              </a:rPr>
              <a:t>Representantes del Consorcio en la Misión de rectores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131440" y="3517418"/>
            <a:ext cx="98321" cy="8835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13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05646" y="1358829"/>
            <a:ext cx="6459608" cy="1410170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b="1" dirty="0">
                <a:latin typeface="Calibri Light" panose="020F0302020204030204" pitchFamily="34" charset="0"/>
              </a:rPr>
              <a:t>III edición de la Conferencia de las Américas sobre Educación Internacional (CAEI 2013</a:t>
            </a:r>
            <a:r>
              <a:rPr lang="es-MX" sz="1400" b="1" dirty="0" smtClean="0">
                <a:latin typeface="Calibri Light" panose="020F0302020204030204" pitchFamily="34" charset="0"/>
              </a:rPr>
              <a:t>). </a:t>
            </a:r>
            <a:r>
              <a:rPr lang="es-MX" sz="1400" dirty="0">
                <a:latin typeface="Calibri Light" panose="020F0302020204030204" pitchFamily="34" charset="0"/>
              </a:rPr>
              <a:t>Stand de exhibición de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Monterrey, Nuevo León, 16 al 18 de octubre del </a:t>
            </a:r>
            <a:r>
              <a:rPr lang="es-MX" sz="1400" dirty="0" smtClean="0">
                <a:latin typeface="Calibri Light" panose="020F0302020204030204" pitchFamily="34" charset="0"/>
              </a:rPr>
              <a:t>2013.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</a:t>
            </a:r>
            <a:r>
              <a:rPr lang="es-MX" sz="1400" dirty="0" smtClean="0">
                <a:latin typeface="Calibri Light" panose="020F0302020204030204" pitchFamily="34" charset="0"/>
              </a:rPr>
              <a:t>ealizar </a:t>
            </a:r>
            <a:r>
              <a:rPr lang="es-MX" sz="1400" dirty="0">
                <a:latin typeface="Calibri Light" panose="020F0302020204030204" pitchFamily="34" charset="0"/>
              </a:rPr>
              <a:t>contactos estratégicos con </a:t>
            </a:r>
            <a:r>
              <a:rPr lang="es-MX" sz="1400" dirty="0" smtClean="0">
                <a:latin typeface="Calibri Light" panose="020F0302020204030204" pitchFamily="34" charset="0"/>
              </a:rPr>
              <a:t>representantes de IES nacionales </a:t>
            </a:r>
            <a:r>
              <a:rPr lang="es-MX" sz="1400" dirty="0">
                <a:latin typeface="Calibri Light" panose="020F0302020204030204" pitchFamily="34" charset="0"/>
              </a:rPr>
              <a:t>y de América </a:t>
            </a:r>
            <a:r>
              <a:rPr lang="es-MX" sz="1400" dirty="0" smtClean="0">
                <a:latin typeface="Calibri Light" panose="020F0302020204030204" pitchFamily="34" charset="0"/>
              </a:rPr>
              <a:t>Latina, para fortalecer lazos y ampliar opciones de movilidad e intercambio académico.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2" y="2886613"/>
            <a:ext cx="2894314" cy="95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6" y="2887225"/>
            <a:ext cx="1542721" cy="96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036164" y="358689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Participación en eventos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38025" y="3896967"/>
            <a:ext cx="3473177" cy="158545"/>
          </a:xfrm>
          <a:prstGeom prst="rect">
            <a:avLst/>
          </a:prstGeom>
        </p:spPr>
        <p:txBody>
          <a:bodyPr wrap="square" lIns="65572" tIns="32786" rIns="65572" bIns="32786">
            <a:spAutoFit/>
          </a:bodyPr>
          <a:lstStyle/>
          <a:p>
            <a:pPr algn="r"/>
            <a:r>
              <a:rPr lang="es-MX" sz="600" dirty="0">
                <a:latin typeface="Calibri Light" panose="020F0302020204030204" pitchFamily="34" charset="0"/>
              </a:rPr>
              <a:t>III edición de la CAEI 2013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10587" y="3928105"/>
            <a:ext cx="98321" cy="8835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11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005646" y="1109562"/>
            <a:ext cx="6459608" cy="1779502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r>
              <a:rPr lang="es-MX" sz="1400" b="1" dirty="0" smtClean="0">
                <a:latin typeface="Calibri Light" panose="020F0302020204030204" pitchFamily="34" charset="0"/>
              </a:rPr>
              <a:t>Continuidad de los programas de becas que coordina el Consorcio</a:t>
            </a:r>
          </a:p>
          <a:p>
            <a:pPr>
              <a:spcAft>
                <a:spcPts val="430"/>
              </a:spcAft>
            </a:pPr>
            <a:endParaRPr lang="es-MX" sz="1400" b="1" dirty="0" smtClean="0">
              <a:latin typeface="Calibri Light" panose="020F0302020204030204" pitchFamily="34" charset="0"/>
            </a:endParaRPr>
          </a:p>
          <a:p>
            <a:pPr>
              <a:spcAft>
                <a:spcPts val="430"/>
              </a:spcAft>
            </a:pPr>
            <a:r>
              <a:rPr lang="es-MX" sz="1400" b="1" dirty="0" smtClean="0">
                <a:latin typeface="Calibri Light" panose="020F0302020204030204" pitchFamily="34" charset="0"/>
              </a:rPr>
              <a:t>Becas </a:t>
            </a:r>
            <a:r>
              <a:rPr lang="es-MX" sz="1400" b="1" dirty="0" err="1">
                <a:latin typeface="Calibri Light" panose="020F0302020204030204" pitchFamily="34" charset="0"/>
              </a:rPr>
              <a:t>CUMex</a:t>
            </a:r>
            <a:r>
              <a:rPr lang="es-MX" sz="1400" b="1" dirty="0">
                <a:latin typeface="Calibri Light" panose="020F0302020204030204" pitchFamily="34" charset="0"/>
              </a:rPr>
              <a:t> avaladas por la SEP, ciclo 2012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Presentación de informe técnico y financiero del </a:t>
            </a:r>
            <a:r>
              <a:rPr lang="es-MX" sz="1400" dirty="0" smtClean="0">
                <a:latin typeface="Calibri Light" panose="020F0302020204030204" pitchFamily="34" charset="0"/>
              </a:rPr>
              <a:t>Programa </a:t>
            </a:r>
            <a:r>
              <a:rPr lang="es-MX" sz="1400" dirty="0" err="1" smtClean="0">
                <a:latin typeface="Calibri Light" panose="020F0302020204030204" pitchFamily="34" charset="0"/>
              </a:rPr>
              <a:t>CUMex</a:t>
            </a:r>
            <a:r>
              <a:rPr lang="es-MX" sz="1400" dirty="0" smtClean="0">
                <a:latin typeface="Calibri Light" panose="020F0302020204030204" pitchFamily="34" charset="0"/>
              </a:rPr>
              <a:t>-SEP </a:t>
            </a:r>
            <a:r>
              <a:rPr lang="es-MX" sz="1400" dirty="0">
                <a:latin typeface="Calibri Light" panose="020F0302020204030204" pitchFamily="34" charset="0"/>
              </a:rPr>
              <a:t>2012 ante CNBES.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Comprobación de la dispersión de los recursos por cada tipo de beca de las dos convocatorias. Informe final arroja las siguientes </a:t>
            </a:r>
            <a:r>
              <a:rPr lang="es-MX" sz="1400" dirty="0" smtClean="0">
                <a:latin typeface="Calibri Light" panose="020F0302020204030204" pitchFamily="34" charset="0"/>
              </a:rPr>
              <a:t>estadísticas:</a:t>
            </a:r>
            <a:endParaRPr lang="es-MX" sz="1400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07576"/>
              </p:ext>
            </p:extLst>
          </p:nvPr>
        </p:nvGraphicFramePr>
        <p:xfrm>
          <a:off x="2439132" y="2952112"/>
          <a:ext cx="3592636" cy="135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074"/>
                <a:gridCol w="772800"/>
                <a:gridCol w="519133"/>
                <a:gridCol w="548629"/>
              </a:tblGrid>
              <a:tr h="2353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Desembolso de Recursos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Becas aceptadas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Bajas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Becas total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Becas Alumnos Internacionales 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981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34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947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Becas Alumnos Nacionales 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1,062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47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1,015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Becas Docentes Internacionales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Becas Docentes Nacionales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35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Posdoctorales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Sumas: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2,168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102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2,066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036164" y="363144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Seguimiento al programa de becas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14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5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001642" y="1470547"/>
            <a:ext cx="6459608" cy="248518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>
                <a:latin typeface="Calibri Light" panose="020F0302020204030204" pitchFamily="34" charset="0"/>
              </a:rPr>
              <a:t>Becas Programa PETAL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Presentación del informe técnico y financiero del programa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-PETAL, ante CNBES. 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Firma de convenio con SEP para el apoyo financiero de los compromisos del ejercicio 2013 (incluye el segundo año de la generación 2012 y el primer año de la generación 2013).</a:t>
            </a:r>
          </a:p>
          <a:p>
            <a:pPr>
              <a:spcAft>
                <a:spcPts val="430"/>
              </a:spcAft>
            </a:pPr>
            <a:endParaRPr lang="es-MX" sz="1400" dirty="0">
              <a:latin typeface="Calibri Light" panose="020F0302020204030204" pitchFamily="34" charset="0"/>
            </a:endParaRPr>
          </a:p>
          <a:p>
            <a:pPr>
              <a:spcAft>
                <a:spcPts val="430"/>
              </a:spcAft>
            </a:pPr>
            <a:r>
              <a:rPr lang="es-MX" sz="1400" b="1" dirty="0">
                <a:latin typeface="Calibri Light" panose="020F0302020204030204" pitchFamily="34" charset="0"/>
              </a:rPr>
              <a:t>Becas por Membresía al </a:t>
            </a:r>
            <a:r>
              <a:rPr lang="es-MX" sz="1400" b="1" dirty="0" err="1">
                <a:latin typeface="Calibri Light" panose="020F0302020204030204" pitchFamily="34" charset="0"/>
              </a:rPr>
              <a:t>CUMex</a:t>
            </a:r>
            <a:endParaRPr lang="es-MX" sz="1400" b="1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Cumplimiento del compromiso de apoyar semestralmente con seis becas nacionales para alumnos, por cada IES miembro del Consorcio.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36164" y="356841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Seguimiento al programa de becas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15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5646" y="2892453"/>
            <a:ext cx="6459608" cy="119472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Respeto </a:t>
            </a:r>
            <a:r>
              <a:rPr lang="es-MX" sz="1400" dirty="0">
                <a:latin typeface="Calibri Light" panose="020F0302020204030204" pitchFamily="34" charset="0"/>
              </a:rPr>
              <a:t>a los colores de la identidad gráfica del consorcio, manteniendo el verde de manera predominante y con fondo claro.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</a:rPr>
              <a:t>El éxito de este nuevo diseño dependerá, en gran medida, del interés y participación de los IES pertenecientes al consorcio para aportar toda información útil que permita actualizar y alimentar con frecuencia los contenidos de las diversas secciones.  </a:t>
            </a:r>
            <a:endParaRPr lang="es-MX" sz="1400" dirty="0">
              <a:latin typeface="Calibri Light" panose="020F03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04284" y="390347"/>
            <a:ext cx="3740999" cy="325194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Página </a:t>
            </a:r>
            <a:r>
              <a:rPr lang="es-MX" sz="1400" b="1" dirty="0" err="1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CUMex</a:t>
            </a: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 </a:t>
            </a:r>
            <a:endParaRPr lang="es-MX" sz="14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1307880"/>
            <a:ext cx="2146433" cy="135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8500" y="1482753"/>
            <a:ext cx="4222750" cy="1143430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Se conserva el dominio www.cumex.org.mx. Replanteamiento de  la estructura general, redistribución de espacios  y elementos para maximizar la claridad de secciones y bloques de información</a:t>
            </a:r>
            <a:r>
              <a:rPr lang="es-MX" sz="1400" dirty="0" smtClean="0">
                <a:latin typeface="Calibri Light" panose="020F0302020204030204" pitchFamily="34" charset="0"/>
              </a:rPr>
              <a:t>. </a:t>
            </a:r>
            <a:endParaRPr lang="es-MX" sz="1400" dirty="0">
              <a:latin typeface="Calibri Light" panose="020F03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28763" y="2703701"/>
            <a:ext cx="1508659" cy="158545"/>
          </a:xfrm>
          <a:prstGeom prst="rect">
            <a:avLst/>
          </a:prstGeom>
        </p:spPr>
        <p:txBody>
          <a:bodyPr wrap="square" lIns="65572" tIns="32786" rIns="65572" bIns="32786">
            <a:spAutoFit/>
          </a:bodyPr>
          <a:lstStyle/>
          <a:p>
            <a:pPr algn="r"/>
            <a:r>
              <a:rPr lang="es-MX" sz="600" dirty="0" smtClean="0">
                <a:latin typeface="Calibri Light" panose="020F0302020204030204" pitchFamily="34" charset="0"/>
              </a:rPr>
              <a:t>www.cumex.org.mx</a:t>
            </a:r>
            <a:endParaRPr lang="es-MX" sz="600" dirty="0">
              <a:latin typeface="Calibri Light" panose="020F03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36807" y="2734839"/>
            <a:ext cx="98321" cy="8835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16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1642" y="1971970"/>
            <a:ext cx="6459608" cy="1512762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 Light" panose="020F0302020204030204" pitchFamily="34" charset="0"/>
              </a:rPr>
              <a:t>Formalización </a:t>
            </a:r>
            <a:endParaRPr lang="es-MX" sz="1400" b="1" dirty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Febrero de 2013: recepción de información de respaldo de los programas de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registros contables y de activos.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Protocolización de nombramientos: Presidencia y Coordinación General de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para los trámites de apertura de cuentas y de modificaciones fiscales.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Cambio de domicilio y emisión de comprobantes fiscales digitales.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36164" y="364769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Informe financiero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17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001642" y="1244619"/>
            <a:ext cx="6459608" cy="2990090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400" b="1" dirty="0">
                <a:latin typeface="Calibri Light" panose="020F0302020204030204" pitchFamily="34" charset="0"/>
              </a:rPr>
              <a:t>Movimientos a noviembre de 2013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BECAS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-SEP 2012: Se continuó ejerciendo los $57’080,950.</a:t>
            </a:r>
            <a:r>
              <a:rPr lang="es-MX" sz="1400" baseline="30000" dirty="0">
                <a:latin typeface="Calibri Light" panose="020F0302020204030204" pitchFamily="34" charset="0"/>
              </a:rPr>
              <a:t>00</a:t>
            </a:r>
            <a:r>
              <a:rPr lang="es-MX" sz="1400" dirty="0">
                <a:latin typeface="Calibri Light" panose="020F0302020204030204" pitchFamily="34" charset="0"/>
              </a:rPr>
              <a:t> recibidos. Considerando que aporta el 50% de las becas aprobadas, se tuvo un remanente de $18’126,647.</a:t>
            </a:r>
            <a:r>
              <a:rPr lang="es-MX" sz="1400" baseline="30000" dirty="0">
                <a:latin typeface="Calibri Light" panose="020F0302020204030204" pitchFamily="34" charset="0"/>
              </a:rPr>
              <a:t>00</a:t>
            </a:r>
            <a:endParaRPr lang="es-MX" sz="14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BECAS PROGRAMA PETAL 2012: Se continuó ejerciendo la aportación de $5´986,500.</a:t>
            </a:r>
            <a:r>
              <a:rPr lang="es-MX" sz="1400" baseline="30000" dirty="0">
                <a:latin typeface="Calibri Light" panose="020F0302020204030204" pitchFamily="34" charset="0"/>
              </a:rPr>
              <a:t>00</a:t>
            </a:r>
            <a:r>
              <a:rPr lang="es-MX" sz="1400" dirty="0">
                <a:latin typeface="Calibri Light" panose="020F0302020204030204" pitchFamily="34" charset="0"/>
              </a:rPr>
              <a:t> recibidos para el primer año de la generación 2012-2014, después de la comprobación e informe se tuvo un remanente de $</a:t>
            </a:r>
            <a:r>
              <a:rPr lang="es-MX" sz="1400" dirty="0" smtClean="0">
                <a:latin typeface="Calibri Light" panose="020F0302020204030204" pitchFamily="34" charset="0"/>
              </a:rPr>
              <a:t>1’692,988.</a:t>
            </a:r>
            <a:r>
              <a:rPr lang="es-MX" sz="1400" baseline="30000" dirty="0" smtClean="0">
                <a:latin typeface="Calibri Light" panose="020F0302020204030204" pitchFamily="34" charset="0"/>
              </a:rPr>
              <a:t>38</a:t>
            </a:r>
            <a:endParaRPr lang="es-MX" sz="1400" dirty="0">
              <a:latin typeface="Calibri Light" panose="020F0302020204030204" pitchFamily="34" charset="0"/>
            </a:endParaRPr>
          </a:p>
          <a:p>
            <a:pPr lvl="0">
              <a:spcAft>
                <a:spcPts val="600"/>
              </a:spcAft>
              <a:tabLst>
                <a:tab pos="357188" algn="l"/>
              </a:tabLst>
            </a:pPr>
            <a:r>
              <a:rPr lang="es-MX" sz="1100" dirty="0">
                <a:latin typeface="Calibri Light" panose="020F0302020204030204" pitchFamily="34" charset="0"/>
              </a:rPr>
              <a:t>	Nota: ambos remanentes se restituyeron a la Tesorería de la Federación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BECAS PROGRAMA “PETAL” 2013: Se recibió la aportación para el segundo ciclo de la generación 2012-2014 y el primer año de la generación 2013-2015 por un monto de $12´565,530.</a:t>
            </a:r>
            <a:r>
              <a:rPr lang="es-MX" sz="1400" baseline="30000" dirty="0">
                <a:latin typeface="Calibri Light" panose="020F0302020204030204" pitchFamily="34" charset="0"/>
              </a:rPr>
              <a:t>00</a:t>
            </a:r>
            <a:r>
              <a:rPr lang="es-MX" sz="1400" dirty="0">
                <a:latin typeface="Calibri Light" panose="020F0302020204030204" pitchFamily="34" charset="0"/>
              </a:rPr>
              <a:t>, de lo que se ha ejercido $4´458,254.</a:t>
            </a:r>
            <a:r>
              <a:rPr lang="es-MX" sz="1400" baseline="30000" dirty="0">
                <a:latin typeface="Calibri Light" panose="020F0302020204030204" pitchFamily="34" charset="0"/>
              </a:rPr>
              <a:t>00</a:t>
            </a:r>
            <a:endParaRPr lang="es-MX" sz="14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1400" cap="all" dirty="0">
                <a:latin typeface="Calibri Light" panose="020F0302020204030204" pitchFamily="34" charset="0"/>
              </a:rPr>
              <a:t>Programa  </a:t>
            </a:r>
            <a:r>
              <a:rPr lang="es-MX" sz="1400" dirty="0" err="1" smtClean="0">
                <a:latin typeface="Calibri Light" panose="020F0302020204030204" pitchFamily="34" charset="0"/>
              </a:rPr>
              <a:t>n+i</a:t>
            </a:r>
            <a:r>
              <a:rPr lang="es-MX" sz="1400" dirty="0" smtClean="0">
                <a:latin typeface="Calibri Light" panose="020F0302020204030204" pitchFamily="34" charset="0"/>
              </a:rPr>
              <a:t>: </a:t>
            </a:r>
            <a:r>
              <a:rPr lang="es-MX" sz="1400" dirty="0">
                <a:latin typeface="Calibri Light" panose="020F0302020204030204" pitchFamily="34" charset="0"/>
              </a:rPr>
              <a:t>erogaciones de $2´291,760.</a:t>
            </a:r>
            <a:r>
              <a:rPr lang="es-MX" sz="1400" baseline="30000" dirty="0">
                <a:latin typeface="Calibri Light" panose="020F0302020204030204" pitchFamily="34" charset="0"/>
              </a:rPr>
              <a:t>00</a:t>
            </a:r>
            <a:r>
              <a:rPr lang="es-MX" sz="1400" dirty="0">
                <a:latin typeface="Calibri Light" panose="020F0302020204030204" pitchFamily="34" charset="0"/>
              </a:rPr>
              <a:t>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36164" y="367487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Informe financiero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18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6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865988" y="360006"/>
            <a:ext cx="3904211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Líneas de acción del plan de trabajo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02870" y="1899869"/>
            <a:ext cx="6458379" cy="146146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Promover y fortalecer una mayor comunicación entre las IES que conforman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que propicie una colaboración más efectiva. 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Continuar impulsando los actuales programas de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para que estos se traduzcan en mayores casos de éxito, en beneficio y consolidación institucional.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Diversificar y ampliar las oportunidades de colaboración entre las IES que conforman el Consorcio.</a:t>
            </a:r>
          </a:p>
        </p:txBody>
      </p:sp>
    </p:spTree>
    <p:extLst>
      <p:ext uri="{BB962C8B-B14F-4D97-AF65-F5344CB8AC3E}">
        <p14:creationId xmlns:p14="http://schemas.microsoft.com/office/powerpoint/2010/main" val="32616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09211" y="379863"/>
            <a:ext cx="2667952" cy="325194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Movilidad</a:t>
            </a:r>
            <a:endParaRPr lang="es-MX" sz="14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01642" y="1259294"/>
            <a:ext cx="6459608" cy="290801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 smtClean="0">
                <a:latin typeface="Calibri Light" panose="020F0302020204030204" pitchFamily="34" charset="0"/>
              </a:rPr>
              <a:t>Convenios con SEP-2013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En </a:t>
            </a:r>
            <a:r>
              <a:rPr lang="es-MX" sz="1400" dirty="0">
                <a:latin typeface="Calibri Light" panose="020F0302020204030204" pitchFamily="34" charset="0"/>
              </a:rPr>
              <a:t>diciembre 2012, </a:t>
            </a:r>
            <a:r>
              <a:rPr lang="es-MX" sz="1400" dirty="0" smtClean="0">
                <a:latin typeface="Calibri Light" panose="020F0302020204030204" pitchFamily="34" charset="0"/>
              </a:rPr>
              <a:t>se inicia gestión ante la </a:t>
            </a:r>
            <a:r>
              <a:rPr lang="es-MX" sz="1400" dirty="0">
                <a:latin typeface="Calibri Light" panose="020F0302020204030204" pitchFamily="34" charset="0"/>
              </a:rPr>
              <a:t>Subsecretaría de Educación Superior, para tratar el Convenio de Becas SEP-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 2013 y el Convenio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-PETAL 2013.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En abril de 2013, se inicia trabajo con la Coordinación Nacional de Becas de Educación Superior (CNBES), para revisión de Convenio de Becas SEP-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 2013 y el Convenio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-PETAL 2013.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Se participa en la Primera Convención Nacional de la CNBES, que se realizó el 26 y 27 de julio de 2013, donde se da a conocer la mecánica de trabajo de cada una de las áreas que la conforman.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En el mes de octubre se firma el convenio 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-PETAL 2013. 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El convenio SEP-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 se firma por el Consorcio en el mes de noviembre y está pendiente la recepción del recurso.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1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1641" y="1158320"/>
            <a:ext cx="6459609" cy="146146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 smtClean="0">
                <a:latin typeface="Calibri Light" panose="020F0302020204030204" pitchFamily="34" charset="0"/>
              </a:rPr>
              <a:t>PETAL 2013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A </a:t>
            </a:r>
            <a:r>
              <a:rPr lang="es-MX" sz="1400" dirty="0">
                <a:latin typeface="Calibri Light" panose="020F0302020204030204" pitchFamily="34" charset="0"/>
              </a:rPr>
              <a:t>principios del mes de julio, se emite convocatoria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-PETAL 2013.</a:t>
            </a:r>
          </a:p>
          <a:p>
            <a:pPr marL="204911" indent="-204911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Con la colaboración de los representantes de movilidad de las Instituciones y los participantes del programa en Francia y México, se realizó la selección de la  VI generación PETAL (2013-2015), en la que se presentaron 31 aspirantes, de los cuales se seleccionaron 20.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31105"/>
              </p:ext>
            </p:extLst>
          </p:nvPr>
        </p:nvGraphicFramePr>
        <p:xfrm>
          <a:off x="2883541" y="2479063"/>
          <a:ext cx="270381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984"/>
                <a:gridCol w="770834"/>
              </a:tblGrid>
              <a:tr h="235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Universidad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Número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estudiantes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Yucatán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Baja California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del Estado de Hidalgo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del Estado de México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Ciudad Juárez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del Carmen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del Estado de México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Colima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Guadalajara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Quintana Roo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Sonora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Juárez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del Estado de Durango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Michoacana </a:t>
                      </a: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San Nicolás de Hidalgo</a:t>
                      </a:r>
                      <a:endParaRPr lang="es-MX" sz="8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MX" sz="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109211" y="382912"/>
            <a:ext cx="2667952" cy="325194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Movilidad</a:t>
            </a:r>
            <a:endParaRPr lang="es-MX" sz="14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1642" y="2762443"/>
            <a:ext cx="6459608" cy="1625614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Octubre de 2013: reunión de evaluación del programa PETAL, en Toulouse, Francia, con participación del actual Decano Francis </a:t>
            </a:r>
            <a:r>
              <a:rPr lang="es-MX" sz="1400" dirty="0" err="1">
                <a:latin typeface="Calibri Light" panose="020F0302020204030204" pitchFamily="34" charset="0"/>
              </a:rPr>
              <a:t>Querol</a:t>
            </a:r>
            <a:r>
              <a:rPr lang="es-MX" sz="1400" dirty="0">
                <a:latin typeface="Calibri Light" panose="020F0302020204030204" pitchFamily="34" charset="0"/>
              </a:rPr>
              <a:t> de la UT1; la Secretaria Ejecutiva de la Casa Franco Mexicana, Karla Negrete; el Coordinador General y la Secretaria Técnica de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Francisco Javier Castillo y Norma Violeta Parra. Se acuerda revisar el acuerdo de cooperación vigente.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Reunión  de bienvenida a los estudiantes de la generación 2013-2015 en la Universidad de Toulouse.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14" y="1092534"/>
            <a:ext cx="3305284" cy="150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876263" y="2589908"/>
            <a:ext cx="3473177" cy="158545"/>
          </a:xfrm>
          <a:prstGeom prst="rect">
            <a:avLst/>
          </a:prstGeom>
        </p:spPr>
        <p:txBody>
          <a:bodyPr wrap="square" lIns="65572" tIns="32786" rIns="65572" bIns="32786">
            <a:spAutoFit/>
          </a:bodyPr>
          <a:lstStyle/>
          <a:p>
            <a:pPr algn="r"/>
            <a:r>
              <a:rPr lang="es-MX" sz="600" dirty="0">
                <a:latin typeface="Calibri Light" panose="020F0302020204030204" pitchFamily="34" charset="0"/>
              </a:rPr>
              <a:t>Alumnos seleccionados para el programa PETAL 2013 (Agosto de 2013)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348824" y="2621047"/>
            <a:ext cx="98321" cy="8835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109211" y="381226"/>
            <a:ext cx="2667952" cy="325194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Movilidad</a:t>
            </a:r>
            <a:endParaRPr lang="es-MX" sz="14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4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1642" y="1066945"/>
            <a:ext cx="6459608" cy="3226052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 smtClean="0">
                <a:latin typeface="Calibri Light" panose="020F0302020204030204" pitchFamily="34" charset="0"/>
              </a:rPr>
              <a:t>Programa </a:t>
            </a:r>
            <a:r>
              <a:rPr lang="es-MX" sz="1400" b="1" dirty="0" err="1" smtClean="0">
                <a:latin typeface="Calibri Light" panose="020F0302020204030204" pitchFamily="34" charset="0"/>
              </a:rPr>
              <a:t>n+i</a:t>
            </a:r>
            <a:endParaRPr lang="es-MX" sz="1400" b="1" dirty="0" smtClean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Marzo </a:t>
            </a:r>
            <a:r>
              <a:rPr lang="es-MX" sz="1400" dirty="0">
                <a:latin typeface="Calibri Light" panose="020F0302020204030204" pitchFamily="34" charset="0"/>
              </a:rPr>
              <a:t>del 2013: se atendió la invitación para asistir al evento del L Aniversario del Programa </a:t>
            </a:r>
            <a:r>
              <a:rPr lang="es-MX" sz="1400" dirty="0" err="1">
                <a:latin typeface="Calibri Light" panose="020F0302020204030204" pitchFamily="34" charset="0"/>
              </a:rPr>
              <a:t>n+i</a:t>
            </a:r>
            <a:r>
              <a:rPr lang="es-MX" sz="1400" dirty="0">
                <a:latin typeface="Calibri Light" panose="020F0302020204030204" pitchFamily="34" charset="0"/>
              </a:rPr>
              <a:t>, en la ciudad de París, Francia, con la asistencia del Dr. Felipe </a:t>
            </a:r>
            <a:r>
              <a:rPr lang="es-MX" sz="1400" dirty="0" err="1">
                <a:latin typeface="Calibri Light" panose="020F0302020204030204" pitchFamily="34" charset="0"/>
              </a:rPr>
              <a:t>Cuamea</a:t>
            </a:r>
            <a:r>
              <a:rPr lang="es-MX" sz="1400" dirty="0">
                <a:latin typeface="Calibri Light" panose="020F0302020204030204" pitchFamily="34" charset="0"/>
              </a:rPr>
              <a:t>, vicepresidente del Consorcio y rector de la Universidad Autónoma de Baja California.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Se apoyó a cinco estudiantes egresados de las carreras de ingeniería de las  instituciones miembros del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, para que obtengan un grado de </a:t>
            </a:r>
            <a:r>
              <a:rPr lang="es-MX" sz="1400" dirty="0" smtClean="0">
                <a:latin typeface="Calibri Light" panose="020F0302020204030204" pitchFamily="34" charset="0"/>
              </a:rPr>
              <a:t>Maestría </a:t>
            </a:r>
            <a:r>
              <a:rPr lang="es-MX" sz="1400" dirty="0">
                <a:latin typeface="Calibri Light" panose="020F0302020204030204" pitchFamily="34" charset="0"/>
              </a:rPr>
              <a:t>en I</a:t>
            </a:r>
            <a:r>
              <a:rPr lang="es-MX" sz="1400" dirty="0" smtClean="0">
                <a:latin typeface="Calibri Light" panose="020F0302020204030204" pitchFamily="34" charset="0"/>
              </a:rPr>
              <a:t>ngeniería, con reconocimiento internacional.</a:t>
            </a: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Reuniones con representantes del Programa para </a:t>
            </a:r>
            <a:r>
              <a:rPr lang="es-MX" sz="1400" dirty="0">
                <a:latin typeface="Calibri Light" panose="020F0302020204030204" pitchFamily="34" charset="0"/>
              </a:rPr>
              <a:t>analizar las propuestas para un nuevo convenio </a:t>
            </a:r>
            <a:r>
              <a:rPr lang="es-MX" sz="1400" dirty="0" err="1">
                <a:latin typeface="Calibri Light" panose="020F0302020204030204" pitchFamily="34" charset="0"/>
              </a:rPr>
              <a:t>n+i</a:t>
            </a:r>
            <a:r>
              <a:rPr lang="es-MX" sz="1400" dirty="0">
                <a:latin typeface="Calibri Light" panose="020F0302020204030204" pitchFamily="34" charset="0"/>
              </a:rPr>
              <a:t>, ya que el actual terminó su vigencia en noviembre de 2013.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2435"/>
              </p:ext>
            </p:extLst>
          </p:nvPr>
        </p:nvGraphicFramePr>
        <p:xfrm>
          <a:off x="3017257" y="2654075"/>
          <a:ext cx="243638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089"/>
                <a:gridCol w="802296"/>
              </a:tblGrid>
              <a:tr h="235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Universidad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Número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estudiantes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Autónoma de Ciudad Juárez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de San Luis Potosí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de Colima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6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de Guadalajara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109211" y="381549"/>
            <a:ext cx="2667952" cy="325194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Movilidad</a:t>
            </a:r>
            <a:endParaRPr lang="es-MX" sz="14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001712" y="1051467"/>
            <a:ext cx="6459537" cy="2159093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 smtClean="0">
                <a:latin typeface="Calibri Light" panose="020F0302020204030204" pitchFamily="34" charset="0"/>
              </a:rPr>
              <a:t>Top Brasil Santander-</a:t>
            </a:r>
            <a:r>
              <a:rPr lang="es-MX" sz="1400" b="1" dirty="0" err="1" smtClean="0">
                <a:latin typeface="Calibri Light" panose="020F0302020204030204" pitchFamily="34" charset="0"/>
              </a:rPr>
              <a:t>CUMex</a:t>
            </a:r>
            <a:r>
              <a:rPr lang="es-MX" sz="1400" b="1" dirty="0" smtClean="0">
                <a:latin typeface="Calibri Light" panose="020F0302020204030204" pitchFamily="34" charset="0"/>
              </a:rPr>
              <a:t> 2013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Programa </a:t>
            </a:r>
            <a:r>
              <a:rPr lang="es-MX" sz="1400" dirty="0">
                <a:latin typeface="Calibri Light" panose="020F0302020204030204" pitchFamily="34" charset="0"/>
              </a:rPr>
              <a:t>para que estudiantes de licenciatura de las IES del Consorcio realicen intercambio académico y cultural en Brasil, durante 3 semanas, para potenciar sus habilidades interculturales y de formación profesional internacional</a:t>
            </a:r>
            <a:r>
              <a:rPr lang="es-MX" sz="1400" dirty="0" smtClean="0">
                <a:latin typeface="Calibri Light" panose="020F0302020204030204" pitchFamily="34" charset="0"/>
              </a:rPr>
              <a:t>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Calibri Light" panose="020F0302020204030204" pitchFamily="34" charset="0"/>
              </a:rPr>
              <a:t>Con la participación de la mayoría de las instituciones del Consorcio, se </a:t>
            </a:r>
            <a:r>
              <a:rPr lang="es-MX" sz="1400" dirty="0">
                <a:latin typeface="Calibri Light" panose="020F0302020204030204" pitchFamily="34" charset="0"/>
              </a:rPr>
              <a:t>conformó un grupo de 27 alumnos y 4 profesores que se seleccionaron por medio de una convocatoria</a:t>
            </a:r>
            <a:r>
              <a:rPr lang="es-MX" sz="1400" dirty="0" smtClean="0">
                <a:latin typeface="Calibri Light" panose="020F0302020204030204" pitchFamily="34" charset="0"/>
              </a:rPr>
              <a:t>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Ciudades participantes: Sao Pablo, Río de Janeiro y Oro </a:t>
            </a:r>
            <a:r>
              <a:rPr lang="es-MX" sz="1400" dirty="0" err="1">
                <a:latin typeface="Calibri Light" panose="020F0302020204030204" pitchFamily="34" charset="0"/>
              </a:rPr>
              <a:t>Preto</a:t>
            </a:r>
            <a:r>
              <a:rPr lang="es-MX" sz="1400" dirty="0">
                <a:latin typeface="Calibri Light" panose="020F0302020204030204" pitchFamily="34" charset="0"/>
              </a:rPr>
              <a:t> (sede del programa académico en la Universidad Federal de </a:t>
            </a:r>
            <a:r>
              <a:rPr lang="es-MX" sz="1400" dirty="0" err="1">
                <a:latin typeface="Calibri Light" panose="020F0302020204030204" pitchFamily="34" charset="0"/>
              </a:rPr>
              <a:t>Ouro</a:t>
            </a:r>
            <a:r>
              <a:rPr lang="es-MX" sz="1400" dirty="0">
                <a:latin typeface="Calibri Light" panose="020F0302020204030204" pitchFamily="34" charset="0"/>
              </a:rPr>
              <a:t> </a:t>
            </a:r>
            <a:r>
              <a:rPr lang="es-MX" sz="1400" dirty="0" err="1">
                <a:latin typeface="Calibri Light" panose="020F0302020204030204" pitchFamily="34" charset="0"/>
              </a:rPr>
              <a:t>Preto</a:t>
            </a:r>
            <a:r>
              <a:rPr lang="es-MX" sz="1400" dirty="0" smtClean="0">
                <a:latin typeface="Calibri Light" panose="020F0302020204030204" pitchFamily="34" charset="0"/>
              </a:rPr>
              <a:t>).</a:t>
            </a:r>
            <a:endParaRPr lang="es-MX" sz="1400" dirty="0">
              <a:latin typeface="Calibri Light" panose="020F03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36164" y="387150"/>
            <a:ext cx="3740999" cy="325194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Movilidad</a:t>
            </a:r>
            <a:endParaRPr lang="es-MX" sz="14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8" r="8559" b="9051"/>
          <a:stretch/>
        </p:blipFill>
        <p:spPr bwMode="auto">
          <a:xfrm>
            <a:off x="4560451" y="3219259"/>
            <a:ext cx="2894314" cy="98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883882" y="4207603"/>
            <a:ext cx="3473177" cy="158545"/>
          </a:xfrm>
          <a:prstGeom prst="rect">
            <a:avLst/>
          </a:prstGeom>
        </p:spPr>
        <p:txBody>
          <a:bodyPr wrap="square" lIns="65572" tIns="32786" rIns="65572" bIns="32786">
            <a:spAutoFit/>
          </a:bodyPr>
          <a:lstStyle/>
          <a:p>
            <a:pPr algn="r"/>
            <a:r>
              <a:rPr lang="es-MX" sz="600" dirty="0">
                <a:latin typeface="Calibri Light" panose="020F0302020204030204" pitchFamily="34" charset="0"/>
              </a:rPr>
              <a:t>Profesores y estudiantes del Programa de Becas Santander TOP México-Brasil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356444" y="4238742"/>
            <a:ext cx="98321" cy="88351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72" tIns="32786" rIns="65572" bIns="32786"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988743" y="2789759"/>
            <a:ext cx="6458379" cy="28165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endParaRPr lang="es-MX" sz="1400" dirty="0">
              <a:latin typeface="Calibri Light" panose="020F03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6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solidFill>
            <a:srgbClr val="003300"/>
          </a:solidFill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001642" y="1229708"/>
            <a:ext cx="6459608" cy="146146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Componente estratégico del Consorcio que contribuye directamente al desarrollo de trabajo colaborativo entre los académicos de las  IES que lo conforman y de otras IES del país.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Se concluyó exitosamente  con la segunda sesión de cátedras nacionales 2012. 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Noviembre del 2012: emisión de la convocatoria 2013 para la selección de las sedes de las cátedras, quedando asignadas de la siguiente manera: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1170"/>
              </p:ext>
            </p:extLst>
          </p:nvPr>
        </p:nvGraphicFramePr>
        <p:xfrm>
          <a:off x="1600457" y="2771013"/>
          <a:ext cx="5269985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851"/>
                <a:gridCol w="2331134"/>
              </a:tblGrid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Cátedra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Universidad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Arquitectura “Carlos </a:t>
                      </a:r>
                      <a:r>
                        <a:rPr lang="es-ES" sz="10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Chanfón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Olmos”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Juárez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de Tabasco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Biología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“Juan Luis Cifuentes”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Sonora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Contabilidad y Administración</a:t>
                      </a:r>
                      <a:r>
                        <a:rPr lang="es-E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“Agustín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Reyes Ponce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”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Zacatecas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Ingeniería Civil “Emilio </a:t>
                      </a:r>
                      <a:r>
                        <a:rPr lang="es-ES" sz="10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Rosenblueth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”	 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Michoacana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San Nicolás de Hidalgo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Medicina “Dr. Ignacio Chávez”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de Aguascalientes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Medicina Veterinaria y Zootecnia  “</a:t>
                      </a:r>
                      <a:r>
                        <a:rPr lang="es-ES" sz="10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Aline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S. de Aluja”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Chiapas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Psicología</a:t>
                      </a:r>
                      <a:r>
                        <a:rPr lang="es-E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“Julieta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Heres Pulido”	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Autónoma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del Estado de Hidalgo 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Química “Dr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. Mario Molina”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de 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Guadalajara  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3093" marR="53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025046" y="362724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Programa de cátedras nacionales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7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1642" y="1069418"/>
            <a:ext cx="6459608" cy="3174756"/>
          </a:xfrm>
          <a:prstGeom prst="rect">
            <a:avLst/>
          </a:prstGeom>
          <a:noFill/>
        </p:spPr>
        <p:txBody>
          <a:bodyPr wrap="square" lIns="65572" tIns="32786" rIns="65572" bIns="32786" rtlCol="0">
            <a:spAutoFit/>
          </a:bodyPr>
          <a:lstStyle/>
          <a:p>
            <a:pPr>
              <a:spcAft>
                <a:spcPts val="430"/>
              </a:spcAft>
            </a:pPr>
            <a:r>
              <a:rPr lang="es-MX" sz="1400" b="1" dirty="0">
                <a:latin typeface="Calibri Light" panose="020F0302020204030204" pitchFamily="34" charset="0"/>
              </a:rPr>
              <a:t>Principales productos del programa :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Bases para la formación de la Red de Investigación en Vivienda.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Presentación de proyecto de investigación, artículo para publicación e inicio de trámites para el registro de una patente, de la red de estudios de materiales adsorbentes de origen vegetal.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Acuerdos de colaboración en la cátedra de biología, para la preparación e impartición de cursos  </a:t>
            </a:r>
            <a:r>
              <a:rPr lang="es-MX" sz="1400" dirty="0" err="1" smtClean="0">
                <a:latin typeface="Calibri Light" panose="020F0302020204030204" pitchFamily="34" charset="0"/>
              </a:rPr>
              <a:t>especializantes</a:t>
            </a:r>
            <a:r>
              <a:rPr lang="es-MX" sz="1400" dirty="0">
                <a:latin typeface="Calibri Light" panose="020F0302020204030204" pitchFamily="34" charset="0"/>
              </a:rPr>
              <a:t>, la asesoría en conjunto en trabajos de tesis de licenciatura y maestría, además para la estancia de investigación de alumnos y académicos.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Red para la capacitación en el uso de las tecnologías para alumnos, profesores, investigadores y personal de salud.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Red de investigadores de CA interesados en LGAC de enfermedades crónico-degenerativas o no transmisibles entre 5 IES </a:t>
            </a:r>
            <a:r>
              <a:rPr lang="es-MX" sz="1400" dirty="0" err="1">
                <a:latin typeface="Calibri Light" panose="020F0302020204030204" pitchFamily="34" charset="0"/>
              </a:rPr>
              <a:t>CUMex</a:t>
            </a:r>
            <a:r>
              <a:rPr lang="es-MX" sz="1400" dirty="0">
                <a:latin typeface="Calibri Light" panose="020F0302020204030204" pitchFamily="34" charset="0"/>
              </a:rPr>
              <a:t> participantes. </a:t>
            </a:r>
          </a:p>
          <a:p>
            <a:pPr marL="245894" indent="-245894">
              <a:spcAft>
                <a:spcPts val="430"/>
              </a:spcAft>
              <a:buFont typeface="Wingdings" panose="05000000000000000000" pitchFamily="2" charset="2"/>
              <a:buChar char="§"/>
            </a:pPr>
            <a:r>
              <a:rPr lang="es-MX" sz="1400" dirty="0">
                <a:latin typeface="Calibri Light" panose="020F0302020204030204" pitchFamily="34" charset="0"/>
              </a:rPr>
              <a:t>Red “Contabilidad y Auditoría de las Administraciones Públicas”.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36164" y="360006"/>
            <a:ext cx="3740999" cy="348341"/>
          </a:xfrm>
          <a:prstGeom prst="rect">
            <a:avLst/>
          </a:prstGeom>
          <a:noFill/>
          <a:ln>
            <a:noFill/>
          </a:ln>
        </p:spPr>
        <p:txBody>
          <a:bodyPr wrap="square" lIns="65572" tIns="32786" rIns="65572" bIns="32786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ts val="2223"/>
              </a:lnSpc>
            </a:pPr>
            <a:r>
              <a:rPr lang="es-MX" sz="1400" b="1" dirty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Programa de cátedras nacionales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54107" y="4696839"/>
            <a:ext cx="315913" cy="220101"/>
          </a:xfrm>
          <a:prstGeom prst="rect">
            <a:avLst/>
          </a:prstGeom>
          <a:solidFill>
            <a:srgbClr val="003300"/>
          </a:solidFill>
        </p:spPr>
        <p:txBody>
          <a:bodyPr wrap="square" lIns="65572" tIns="32786" rIns="65572" bIns="32786" rtlCol="0">
            <a:spAutoFit/>
          </a:bodyPr>
          <a:lstStyle/>
          <a:p>
            <a:pPr algn="ctr">
              <a:spcAft>
                <a:spcPts val="430"/>
              </a:spcAft>
            </a:pPr>
            <a:r>
              <a:rPr lang="es-MX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8</a:t>
            </a:r>
            <a:endParaRPr lang="es-MX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54107" y="4699888"/>
            <a:ext cx="315913" cy="215900"/>
          </a:xfrm>
          <a:prstGeom prst="rect">
            <a:avLst/>
          </a:prstGeom>
          <a:noFill/>
          <a:ln w="63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7109460" y="4914900"/>
            <a:ext cx="66056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1763</Words>
  <Application>Microsoft Office PowerPoint</Application>
  <PresentationFormat>Personalizado</PresentationFormat>
  <Paragraphs>223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Julián Alfonso Moreno Alegría</dc:creator>
  <cp:lastModifiedBy>MAPY</cp:lastModifiedBy>
  <cp:revision>64</cp:revision>
  <cp:lastPrinted>2013-12-04T21:27:29Z</cp:lastPrinted>
  <dcterms:created xsi:type="dcterms:W3CDTF">2013-12-03T00:38:58Z</dcterms:created>
  <dcterms:modified xsi:type="dcterms:W3CDTF">2013-12-06T19:02:24Z</dcterms:modified>
</cp:coreProperties>
</file>